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Josefin Slab"/>
      <p:regular r:id="rId27"/>
      <p:bold r:id="rId28"/>
      <p:italic r:id="rId29"/>
      <p:boldItalic r:id="rId30"/>
    </p:embeddedFont>
    <p:embeddedFont>
      <p:font typeface="Anton"/>
      <p:regular r:id="rId31"/>
    </p:embeddedFont>
    <p:embeddedFont>
      <p:font typeface="Fira Sans Condensed Light"/>
      <p:regular r:id="rId32"/>
      <p:bold r:id="rId33"/>
      <p:italic r:id="rId34"/>
      <p:boldItalic r:id="rId35"/>
    </p:embeddedFont>
    <p:embeddedFont>
      <p:font typeface="Fira Sans Extra Condensed Light"/>
      <p:regular r:id="rId36"/>
      <p:bold r:id="rId37"/>
      <p:italic r:id="rId38"/>
      <p:boldItalic r:id="rId39"/>
    </p:embeddedFont>
    <p:embeddedFont>
      <p:font typeface="Fira Sans Condensed"/>
      <p:regular r:id="rId40"/>
      <p:bold r:id="rId41"/>
      <p:italic r:id="rId42"/>
      <p:boldItalic r:id="rId43"/>
    </p:embeddedFont>
    <p:embeddedFont>
      <p:font typeface="Advent Pro Light"/>
      <p:regular r:id="rId44"/>
      <p:bold r:id="rId45"/>
    </p:embeddedFont>
    <p:embeddedFont>
      <p:font typeface="Rajdhani"/>
      <p:regular r:id="rId46"/>
      <p:bold r:id="rId47"/>
    </p:embeddedFont>
    <p:embeddedFont>
      <p:font typeface="Fira Sans Extra Condense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regular.fntdata"/><Relationship Id="rId42" Type="http://schemas.openxmlformats.org/officeDocument/2006/relationships/font" Target="fonts/FiraSansCondensed-italic.fntdata"/><Relationship Id="rId41" Type="http://schemas.openxmlformats.org/officeDocument/2006/relationships/font" Target="fonts/FiraSansCondensed-bold.fntdata"/><Relationship Id="rId44" Type="http://schemas.openxmlformats.org/officeDocument/2006/relationships/font" Target="fonts/AdventProLight-regular.fntdata"/><Relationship Id="rId43" Type="http://schemas.openxmlformats.org/officeDocument/2006/relationships/font" Target="fonts/FiraSansCondensed-boldItalic.fntdata"/><Relationship Id="rId46" Type="http://schemas.openxmlformats.org/officeDocument/2006/relationships/font" Target="fonts/Rajdhani-regular.fntdata"/><Relationship Id="rId45" Type="http://schemas.openxmlformats.org/officeDocument/2006/relationships/font" Target="fonts/AdventPro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regular.fntdata"/><Relationship Id="rId47" Type="http://schemas.openxmlformats.org/officeDocument/2006/relationships/font" Target="fonts/Rajdhani-bold.fntdata"/><Relationship Id="rId49" Type="http://schemas.openxmlformats.org/officeDocument/2006/relationships/font" Target="fonts/FiraSansExtraCondense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nton-regular.fntdata"/><Relationship Id="rId30" Type="http://schemas.openxmlformats.org/officeDocument/2006/relationships/font" Target="fonts/JosefinSlab-boldItalic.fntdata"/><Relationship Id="rId33" Type="http://schemas.openxmlformats.org/officeDocument/2006/relationships/font" Target="fonts/FiraSansCondensedLight-bold.fntdata"/><Relationship Id="rId32" Type="http://schemas.openxmlformats.org/officeDocument/2006/relationships/font" Target="fonts/FiraSansCondensedLight-regular.fntdata"/><Relationship Id="rId35" Type="http://schemas.openxmlformats.org/officeDocument/2006/relationships/font" Target="fonts/FiraSansCondensedLight-boldItalic.fntdata"/><Relationship Id="rId34" Type="http://schemas.openxmlformats.org/officeDocument/2006/relationships/font" Target="fonts/FiraSansCondensedLight-italic.fntdata"/><Relationship Id="rId37" Type="http://schemas.openxmlformats.org/officeDocument/2006/relationships/font" Target="fonts/FiraSansExtraCondensedLight-bold.fntdata"/><Relationship Id="rId36" Type="http://schemas.openxmlformats.org/officeDocument/2006/relationships/font" Target="fonts/FiraSansExtraCondensedLight-regular.fntdata"/><Relationship Id="rId39" Type="http://schemas.openxmlformats.org/officeDocument/2006/relationships/font" Target="fonts/FiraSansExtraCondensedLight-boldItalic.fntdata"/><Relationship Id="rId38" Type="http://schemas.openxmlformats.org/officeDocument/2006/relationships/font" Target="fonts/FiraSansExtraCondensedLight-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JosefinSlab-bold.fntdata"/><Relationship Id="rId27" Type="http://schemas.openxmlformats.org/officeDocument/2006/relationships/font" Target="fonts/JosefinSlab-regular.fntdata"/><Relationship Id="rId29" Type="http://schemas.openxmlformats.org/officeDocument/2006/relationships/font" Target="fonts/JosefinSlab-italic.fntdata"/><Relationship Id="rId51" Type="http://schemas.openxmlformats.org/officeDocument/2006/relationships/font" Target="fonts/FiraSansExtraCondensed-boldItalic.fntdata"/><Relationship Id="rId50" Type="http://schemas.openxmlformats.org/officeDocument/2006/relationships/font" Target="fonts/FiraSansExtraCondense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8f61c71f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8f61c71f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8f61c71f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8f61c71f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8f61c71f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8f61c71f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08a6ee8a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08a6ee8a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65abef0139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5abef0139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5abef0139_0_14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5abef0139_0_14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5abef013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5abef013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65abef0139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5abef0139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65abef013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5abef013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5abef0139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5abef0139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08a6ee8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6b4974444a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b4974444a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5abef0139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5abef0139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6b4974444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b4974444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08a6ee8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08a6ee8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8f61c71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8f61c71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8f61c71f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8f61c71f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2.jp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7.jpg"/><Relationship Id="rId4" Type="http://schemas.openxmlformats.org/officeDocument/2006/relationships/image" Target="../media/image37.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7.jpg"/><Relationship Id="rId4" Type="http://schemas.openxmlformats.org/officeDocument/2006/relationships/image" Target="../media/image36.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2.jp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2.jp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7.jpg"/><Relationship Id="rId4" Type="http://schemas.openxmlformats.org/officeDocument/2006/relationships/image" Target="../media/image40.png"/><Relationship Id="rId5"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51.jp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jpg"/><Relationship Id="rId4" Type="http://schemas.openxmlformats.org/officeDocument/2006/relationships/image" Target="../media/image46.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2.jpg"/><Relationship Id="rId4" Type="http://schemas.openxmlformats.org/officeDocument/2006/relationships/image" Target="../media/image43.png"/><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2.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2.jp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45.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5.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396200" y="855475"/>
            <a:ext cx="4932900" cy="319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Longest Simple Circuit</a:t>
            </a:r>
            <a:endParaRPr>
              <a:latin typeface="Rajdhani"/>
              <a:ea typeface="Rajdhani"/>
              <a:cs typeface="Rajdhani"/>
              <a:sym typeface="Rajdhani"/>
            </a:endParaRPr>
          </a:p>
        </p:txBody>
      </p:sp>
      <p:pic>
        <p:nvPicPr>
          <p:cNvPr id="99" name="Google Shape;99;p22"/>
          <p:cNvPicPr preferRelativeResize="0"/>
          <p:nvPr/>
        </p:nvPicPr>
        <p:blipFill>
          <a:blip r:embed="rId4">
            <a:alphaModFix/>
          </a:blip>
          <a:stretch>
            <a:fillRect/>
          </a:stretch>
        </p:blipFill>
        <p:spPr>
          <a:xfrm>
            <a:off x="4492225" y="1799900"/>
            <a:ext cx="4191000" cy="1952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1"/>
          <p:cNvPicPr preferRelativeResize="0"/>
          <p:nvPr/>
        </p:nvPicPr>
        <p:blipFill>
          <a:blip r:embed="rId3">
            <a:alphaModFix/>
          </a:blip>
          <a:stretch>
            <a:fillRect/>
          </a:stretch>
        </p:blipFill>
        <p:spPr>
          <a:xfrm>
            <a:off x="1238125" y="977575"/>
            <a:ext cx="5242550" cy="3301800"/>
          </a:xfrm>
          <a:prstGeom prst="rect">
            <a:avLst/>
          </a:prstGeom>
          <a:noFill/>
          <a:ln>
            <a:noFill/>
          </a:ln>
        </p:spPr>
      </p:pic>
      <p:sp>
        <p:nvSpPr>
          <p:cNvPr id="160" name="Google Shape;160;p31"/>
          <p:cNvSpPr txBox="1"/>
          <p:nvPr>
            <p:ph type="title"/>
          </p:nvPr>
        </p:nvSpPr>
        <p:spPr>
          <a:xfrm>
            <a:off x="0" y="251225"/>
            <a:ext cx="3466800" cy="61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Fira Sans Extra Condensed"/>
                <a:ea typeface="Fira Sans Extra Condensed"/>
                <a:cs typeface="Fira Sans Extra Condensed"/>
                <a:sym typeface="Fira Sans Extra Condensed"/>
              </a:rPr>
              <a:t>ALGORITHM ANALYSIS</a:t>
            </a:r>
            <a:endParaRPr sz="2400">
              <a:latin typeface="Fira Sans Extra Condensed"/>
              <a:ea typeface="Fira Sans Extra Condensed"/>
              <a:cs typeface="Fira Sans Extra Condensed"/>
              <a:sym typeface="Fira Sans Extra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2"/>
          <p:cNvPicPr preferRelativeResize="0"/>
          <p:nvPr/>
        </p:nvPicPr>
        <p:blipFill>
          <a:blip r:embed="rId3">
            <a:alphaModFix/>
          </a:blip>
          <a:stretch>
            <a:fillRect/>
          </a:stretch>
        </p:blipFill>
        <p:spPr>
          <a:xfrm>
            <a:off x="845750" y="1357300"/>
            <a:ext cx="4630275" cy="2428875"/>
          </a:xfrm>
          <a:prstGeom prst="rect">
            <a:avLst/>
          </a:prstGeom>
          <a:noFill/>
          <a:ln>
            <a:noFill/>
          </a:ln>
        </p:spPr>
      </p:pic>
      <p:sp>
        <p:nvSpPr>
          <p:cNvPr id="166" name="Google Shape;166;p32"/>
          <p:cNvSpPr txBox="1"/>
          <p:nvPr>
            <p:ph type="title"/>
          </p:nvPr>
        </p:nvSpPr>
        <p:spPr>
          <a:xfrm>
            <a:off x="35375" y="392725"/>
            <a:ext cx="3466800" cy="61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Fira Sans Extra Condensed"/>
                <a:ea typeface="Fira Sans Extra Condensed"/>
                <a:cs typeface="Fira Sans Extra Condensed"/>
                <a:sym typeface="Fira Sans Extra Condensed"/>
              </a:rPr>
              <a:t>ALGORITHM ANALYSIS</a:t>
            </a:r>
            <a:endParaRPr sz="2400">
              <a:latin typeface="Fira Sans Extra Condensed"/>
              <a:ea typeface="Fira Sans Extra Condensed"/>
              <a:cs typeface="Fira Sans Extra Condensed"/>
              <a:sym typeface="Fira Sans Extra Condensed"/>
            </a:endParaRPr>
          </a:p>
        </p:txBody>
      </p:sp>
      <p:sp>
        <p:nvSpPr>
          <p:cNvPr id="167" name="Google Shape;167;p32"/>
          <p:cNvSpPr txBox="1"/>
          <p:nvPr/>
        </p:nvSpPr>
        <p:spPr>
          <a:xfrm>
            <a:off x="5763875" y="1857375"/>
            <a:ext cx="2807400" cy="1108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200"/>
              </a:spcBef>
              <a:spcAft>
                <a:spcPts val="1200"/>
              </a:spcAft>
              <a:buNone/>
            </a:pPr>
            <a:r>
              <a:rPr b="1" lang="en" sz="1200">
                <a:solidFill>
                  <a:srgbClr val="FFFFFF"/>
                </a:solidFill>
                <a:latin typeface="Fira Sans Extra Condensed"/>
                <a:ea typeface="Fira Sans Extra Condensed"/>
                <a:cs typeface="Fira Sans Extra Condensed"/>
                <a:sym typeface="Fira Sans Extra Condensed"/>
              </a:rPr>
              <a:t>The total time for finding a cycle and improving it is O(V^2 +VE) + O(VE),  so it will cost at most O(V^2 +VE).</a:t>
            </a:r>
            <a:endParaRPr b="1">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1687250" y="321800"/>
            <a:ext cx="5248200" cy="7935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None/>
            </a:pPr>
            <a:r>
              <a:rPr lang="en" sz="2700">
                <a:solidFill>
                  <a:schemeClr val="lt2"/>
                </a:solidFill>
              </a:rPr>
              <a:t>Practical </a:t>
            </a:r>
            <a:r>
              <a:rPr lang="en" sz="2700">
                <a:solidFill>
                  <a:schemeClr val="lt2"/>
                </a:solidFill>
              </a:rPr>
              <a:t>Ratio Bound</a:t>
            </a:r>
            <a:endParaRPr sz="2700"/>
          </a:p>
          <a:p>
            <a:pPr indent="0" lvl="0" marL="0" rtl="0" algn="ctr">
              <a:spcBef>
                <a:spcPts val="0"/>
              </a:spcBef>
              <a:spcAft>
                <a:spcPts val="0"/>
              </a:spcAft>
              <a:buNone/>
            </a:pPr>
            <a:r>
              <a:t/>
            </a:r>
            <a:endParaRPr sz="2400"/>
          </a:p>
        </p:txBody>
      </p:sp>
      <p:sp>
        <p:nvSpPr>
          <p:cNvPr id="173" name="Google Shape;173;p33"/>
          <p:cNvSpPr txBox="1"/>
          <p:nvPr>
            <p:ph idx="1" type="subTitle"/>
          </p:nvPr>
        </p:nvSpPr>
        <p:spPr>
          <a:xfrm>
            <a:off x="984500" y="1754175"/>
            <a:ext cx="6930300" cy="1596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FFFFFF"/>
              </a:buClr>
              <a:buSzPts val="1500"/>
              <a:buFont typeface="Arial"/>
              <a:buChar char="●"/>
            </a:pPr>
            <a:r>
              <a:rPr lang="en" sz="1500">
                <a:solidFill>
                  <a:srgbClr val="FFFFFF"/>
                </a:solidFill>
                <a:latin typeface="Arial"/>
                <a:ea typeface="Arial"/>
                <a:cs typeface="Arial"/>
                <a:sym typeface="Arial"/>
              </a:rPr>
              <a:t>Practical ratio bound by testing (graphs with small sizes)</a:t>
            </a:r>
            <a:endParaRPr sz="1500">
              <a:solidFill>
                <a:srgbClr val="FFFFFF"/>
              </a:solidFill>
              <a:latin typeface="Arial"/>
              <a:ea typeface="Arial"/>
              <a:cs typeface="Arial"/>
              <a:sym typeface="Arial"/>
            </a:endParaRPr>
          </a:p>
          <a:p>
            <a:pPr indent="457200" lvl="0" marL="0" rtl="0" algn="l">
              <a:lnSpc>
                <a:spcPct val="115000"/>
              </a:lnSpc>
              <a:spcBef>
                <a:spcPts val="1200"/>
              </a:spcBef>
              <a:spcAft>
                <a:spcPts val="0"/>
              </a:spcAft>
              <a:buNone/>
            </a:pPr>
            <a:r>
              <a:rPr lang="en" sz="1500">
                <a:solidFill>
                  <a:srgbClr val="FFFFFF"/>
                </a:solidFill>
                <a:latin typeface="Arial"/>
                <a:ea typeface="Arial"/>
                <a:cs typeface="Arial"/>
                <a:sym typeface="Arial"/>
              </a:rPr>
              <a:t>Ratio Bound = AVG[Size(Exact Solution) / Size(Heuristic Solution)] = 1.3</a:t>
            </a:r>
            <a:endParaRPr sz="150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200">
              <a:solidFill>
                <a:srgbClr val="231F20"/>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EXPERIMENTAL ANALYSIS</a:t>
            </a:r>
            <a:endParaRPr/>
          </a:p>
        </p:txBody>
      </p:sp>
      <p:sp>
        <p:nvSpPr>
          <p:cNvPr id="179" name="Google Shape;179;p34"/>
          <p:cNvSpPr txBox="1"/>
          <p:nvPr/>
        </p:nvSpPr>
        <p:spPr>
          <a:xfrm>
            <a:off x="901450" y="1418450"/>
            <a:ext cx="6257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Running time experimental analysis</a:t>
            </a:r>
            <a:endParaRPr>
              <a:solidFill>
                <a:srgbClr val="FFFFFF"/>
              </a:solidFill>
              <a:latin typeface="Fira Sans Condensed Light"/>
              <a:ea typeface="Fira Sans Condensed Light"/>
              <a:cs typeface="Fira Sans Condensed Light"/>
              <a:sym typeface="Fira Sans Condensed Light"/>
            </a:endParaRPr>
          </a:p>
        </p:txBody>
      </p:sp>
      <p:pic>
        <p:nvPicPr>
          <p:cNvPr id="180" name="Google Shape;180;p34"/>
          <p:cNvPicPr preferRelativeResize="0"/>
          <p:nvPr/>
        </p:nvPicPr>
        <p:blipFill>
          <a:blip r:embed="rId4">
            <a:alphaModFix/>
          </a:blip>
          <a:stretch>
            <a:fillRect/>
          </a:stretch>
        </p:blipFill>
        <p:spPr>
          <a:xfrm>
            <a:off x="2330649" y="1818650"/>
            <a:ext cx="3552600" cy="30200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5"/>
          <p:cNvSpPr txBox="1"/>
          <p:nvPr>
            <p:ph type="title"/>
          </p:nvPr>
        </p:nvSpPr>
        <p:spPr>
          <a:xfrm>
            <a:off x="773125" y="297725"/>
            <a:ext cx="7704000" cy="5727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lang="en" sz="1500">
                <a:solidFill>
                  <a:srgbClr val="FFFFFF"/>
                </a:solidFill>
                <a:latin typeface="Fira Sans Condensed"/>
                <a:ea typeface="Fira Sans Condensed"/>
                <a:cs typeface="Fira Sans Condensed"/>
                <a:sym typeface="Fira Sans Condensed"/>
              </a:rPr>
              <a:t>1000 Number of Iterations per each Input Size</a:t>
            </a:r>
            <a:r>
              <a:rPr lang="en" sz="1500">
                <a:solidFill>
                  <a:srgbClr val="FFFFFF"/>
                </a:solidFill>
                <a:latin typeface="Fira Sans Extra Condensed"/>
                <a:ea typeface="Fira Sans Extra Condensed"/>
                <a:cs typeface="Fira Sans Extra Condensed"/>
                <a:sym typeface="Fira Sans Extra Condensed"/>
              </a:rPr>
              <a:t> </a:t>
            </a:r>
            <a:r>
              <a:rPr lang="en" sz="1400">
                <a:solidFill>
                  <a:srgbClr val="FFFFFF"/>
                </a:solidFill>
                <a:latin typeface="Fira Sans Extra Condensed"/>
                <a:ea typeface="Fira Sans Extra Condensed"/>
                <a:cs typeface="Fira Sans Extra Condensed"/>
                <a:sym typeface="Fira Sans Extra Condensed"/>
              </a:rPr>
              <a:t> (E = 200)</a:t>
            </a:r>
            <a:endParaRPr sz="1500">
              <a:solidFill>
                <a:srgbClr val="FFFFFF"/>
              </a:solidFill>
              <a:latin typeface="Fira Sans Extra Condensed"/>
              <a:ea typeface="Fira Sans Extra Condensed"/>
              <a:cs typeface="Fira Sans Extra Condensed"/>
              <a:sym typeface="Fira Sans Extra Condensed"/>
            </a:endParaRPr>
          </a:p>
          <a:p>
            <a:pPr indent="0" lvl="0" marL="0" rtl="0" algn="ctr">
              <a:spcBef>
                <a:spcPts val="1200"/>
              </a:spcBef>
              <a:spcAft>
                <a:spcPts val="0"/>
              </a:spcAft>
              <a:buNone/>
            </a:pPr>
            <a:r>
              <a:t/>
            </a:r>
            <a:endParaRPr/>
          </a:p>
        </p:txBody>
      </p:sp>
      <p:pic>
        <p:nvPicPr>
          <p:cNvPr id="186" name="Google Shape;186;p35"/>
          <p:cNvPicPr preferRelativeResize="0"/>
          <p:nvPr/>
        </p:nvPicPr>
        <p:blipFill>
          <a:blip r:embed="rId4">
            <a:alphaModFix/>
          </a:blip>
          <a:stretch>
            <a:fillRect/>
          </a:stretch>
        </p:blipFill>
        <p:spPr>
          <a:xfrm>
            <a:off x="1252675" y="1046025"/>
            <a:ext cx="6992825" cy="1615250"/>
          </a:xfrm>
          <a:prstGeom prst="rect">
            <a:avLst/>
          </a:prstGeom>
          <a:noFill/>
          <a:ln>
            <a:noFill/>
          </a:ln>
        </p:spPr>
      </p:pic>
      <p:pic>
        <p:nvPicPr>
          <p:cNvPr id="187" name="Google Shape;187;p35"/>
          <p:cNvPicPr preferRelativeResize="0"/>
          <p:nvPr/>
        </p:nvPicPr>
        <p:blipFill>
          <a:blip r:embed="rId5">
            <a:alphaModFix/>
          </a:blip>
          <a:stretch>
            <a:fillRect/>
          </a:stretch>
        </p:blipFill>
        <p:spPr>
          <a:xfrm>
            <a:off x="2646575" y="2836875"/>
            <a:ext cx="3957099" cy="214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6"/>
          <p:cNvSpPr txBox="1"/>
          <p:nvPr>
            <p:ph type="title"/>
          </p:nvPr>
        </p:nvSpPr>
        <p:spPr>
          <a:xfrm>
            <a:off x="720000" y="590200"/>
            <a:ext cx="7704000" cy="572700"/>
          </a:xfrm>
          <a:prstGeom prst="rect">
            <a:avLst/>
          </a:prstGeom>
          <a:noFill/>
        </p:spPr>
        <p:txBody>
          <a:bodyPr anchorCtr="0" anchor="t" bIns="91425" lIns="91425" spcFirstLastPara="1" rIns="91425" wrap="square" tIns="91425">
            <a:noAutofit/>
          </a:bodyPr>
          <a:lstStyle/>
          <a:p>
            <a:pPr indent="0" lvl="0" marL="0" rtl="0" algn="l">
              <a:lnSpc>
                <a:spcPct val="200000"/>
              </a:lnSpc>
              <a:spcBef>
                <a:spcPts val="1200"/>
              </a:spcBef>
              <a:spcAft>
                <a:spcPts val="1200"/>
              </a:spcAft>
              <a:buNone/>
            </a:pPr>
            <a:r>
              <a:rPr lang="en" sz="1200">
                <a:solidFill>
                  <a:srgbClr val="FFFFFF"/>
                </a:solidFill>
                <a:latin typeface="Arial"/>
                <a:ea typeface="Arial"/>
                <a:cs typeface="Arial"/>
                <a:sym typeface="Arial"/>
              </a:rPr>
              <a:t>1000 Number of Iterations per each Input Size, vertex number is constant</a:t>
            </a:r>
            <a:endParaRPr>
              <a:solidFill>
                <a:srgbClr val="FFFFFF"/>
              </a:solidFill>
            </a:endParaRPr>
          </a:p>
        </p:txBody>
      </p:sp>
      <p:pic>
        <p:nvPicPr>
          <p:cNvPr id="193" name="Google Shape;193;p36"/>
          <p:cNvPicPr preferRelativeResize="0"/>
          <p:nvPr/>
        </p:nvPicPr>
        <p:blipFill>
          <a:blip r:embed="rId4">
            <a:alphaModFix/>
          </a:blip>
          <a:stretch>
            <a:fillRect/>
          </a:stretch>
        </p:blipFill>
        <p:spPr>
          <a:xfrm>
            <a:off x="815400" y="1285150"/>
            <a:ext cx="6572250" cy="1257300"/>
          </a:xfrm>
          <a:prstGeom prst="rect">
            <a:avLst/>
          </a:prstGeom>
          <a:noFill/>
          <a:ln>
            <a:noFill/>
          </a:ln>
        </p:spPr>
      </p:pic>
      <p:pic>
        <p:nvPicPr>
          <p:cNvPr id="194" name="Google Shape;194;p36"/>
          <p:cNvPicPr preferRelativeResize="0"/>
          <p:nvPr/>
        </p:nvPicPr>
        <p:blipFill>
          <a:blip r:embed="rId5">
            <a:alphaModFix/>
          </a:blip>
          <a:stretch>
            <a:fillRect/>
          </a:stretch>
        </p:blipFill>
        <p:spPr>
          <a:xfrm>
            <a:off x="2702325" y="2664700"/>
            <a:ext cx="3285025" cy="2177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CORRECTNESS</a:t>
            </a:r>
            <a:endParaRPr/>
          </a:p>
        </p:txBody>
      </p:sp>
      <p:pic>
        <p:nvPicPr>
          <p:cNvPr id="200" name="Google Shape;200;p37"/>
          <p:cNvPicPr preferRelativeResize="0"/>
          <p:nvPr/>
        </p:nvPicPr>
        <p:blipFill>
          <a:blip r:embed="rId4">
            <a:alphaModFix/>
          </a:blip>
          <a:stretch>
            <a:fillRect/>
          </a:stretch>
        </p:blipFill>
        <p:spPr>
          <a:xfrm>
            <a:off x="1194925" y="1194175"/>
            <a:ext cx="3021675" cy="3601900"/>
          </a:xfrm>
          <a:prstGeom prst="rect">
            <a:avLst/>
          </a:prstGeom>
          <a:noFill/>
          <a:ln>
            <a:noFill/>
          </a:ln>
        </p:spPr>
      </p:pic>
      <p:sp>
        <p:nvSpPr>
          <p:cNvPr id="201" name="Google Shape;201;p37"/>
          <p:cNvSpPr txBox="1"/>
          <p:nvPr/>
        </p:nvSpPr>
        <p:spPr>
          <a:xfrm>
            <a:off x="5153550" y="1838400"/>
            <a:ext cx="3074100" cy="1569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Correctness rate is 20%</a:t>
            </a:r>
            <a:endParaRPr sz="1500">
              <a:solidFill>
                <a:srgbClr val="FFFFFF"/>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Correctness rate decreases when number of vertices increases</a:t>
            </a:r>
            <a:endParaRPr sz="15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a:t>
            </a:r>
            <a:endParaRPr/>
          </a:p>
        </p:txBody>
      </p:sp>
      <p:pic>
        <p:nvPicPr>
          <p:cNvPr id="207" name="Google Shape;207;p38"/>
          <p:cNvPicPr preferRelativeResize="0"/>
          <p:nvPr/>
        </p:nvPicPr>
        <p:blipFill>
          <a:blip r:embed="rId4">
            <a:alphaModFix/>
          </a:blip>
          <a:stretch>
            <a:fillRect/>
          </a:stretch>
        </p:blipFill>
        <p:spPr>
          <a:xfrm>
            <a:off x="1559725" y="1306350"/>
            <a:ext cx="5943600" cy="2781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pic>
        <p:nvPicPr>
          <p:cNvPr id="212" name="Google Shape;212;p39"/>
          <p:cNvPicPr preferRelativeResize="0"/>
          <p:nvPr/>
        </p:nvPicPr>
        <p:blipFill>
          <a:blip r:embed="rId4">
            <a:alphaModFix/>
          </a:blip>
          <a:stretch>
            <a:fillRect/>
          </a:stretch>
        </p:blipFill>
        <p:spPr>
          <a:xfrm>
            <a:off x="991000" y="893175"/>
            <a:ext cx="3132175" cy="2111875"/>
          </a:xfrm>
          <a:prstGeom prst="rect">
            <a:avLst/>
          </a:prstGeom>
          <a:noFill/>
          <a:ln>
            <a:noFill/>
          </a:ln>
        </p:spPr>
      </p:pic>
      <p:pic>
        <p:nvPicPr>
          <p:cNvPr id="213" name="Google Shape;213;p39"/>
          <p:cNvPicPr preferRelativeResize="0"/>
          <p:nvPr/>
        </p:nvPicPr>
        <p:blipFill>
          <a:blip r:embed="rId5">
            <a:alphaModFix/>
          </a:blip>
          <a:stretch>
            <a:fillRect/>
          </a:stretch>
        </p:blipFill>
        <p:spPr>
          <a:xfrm>
            <a:off x="4778750" y="858525"/>
            <a:ext cx="3132175" cy="2181175"/>
          </a:xfrm>
          <a:prstGeom prst="rect">
            <a:avLst/>
          </a:prstGeom>
          <a:noFill/>
          <a:ln>
            <a:noFill/>
          </a:ln>
        </p:spPr>
      </p:pic>
      <p:sp>
        <p:nvSpPr>
          <p:cNvPr id="214" name="Google Shape;214;p39"/>
          <p:cNvSpPr txBox="1"/>
          <p:nvPr/>
        </p:nvSpPr>
        <p:spPr>
          <a:xfrm>
            <a:off x="1327800" y="3536150"/>
            <a:ext cx="67788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F0000"/>
                </a:solidFill>
                <a:latin typeface="Fira Sans Condensed Light"/>
                <a:ea typeface="Fira Sans Condensed Light"/>
                <a:cs typeface="Fira Sans Condensed Light"/>
                <a:sym typeface="Fira Sans Condensed Light"/>
              </a:rPr>
              <a:t>FAILED:</a:t>
            </a:r>
            <a:r>
              <a:rPr lang="en">
                <a:solidFill>
                  <a:srgbClr val="FFFFFF"/>
                </a:solidFill>
                <a:latin typeface="Fira Sans Condensed Light"/>
                <a:ea typeface="Fira Sans Condensed Light"/>
                <a:cs typeface="Fira Sans Condensed Light"/>
                <a:sym typeface="Fira Sans Condensed Light"/>
              </a:rPr>
              <a:t> Graph (1) represents the longest simple cycle which has 5 vertices for this graph but our algorithm failed to find it for this instance. It generated the outcome given in graph(2) which has 3 vertices.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pic>
        <p:nvPicPr>
          <p:cNvPr id="219" name="Google Shape;219;p40"/>
          <p:cNvPicPr preferRelativeResize="0"/>
          <p:nvPr/>
        </p:nvPicPr>
        <p:blipFill>
          <a:blip r:embed="rId4">
            <a:alphaModFix/>
          </a:blip>
          <a:stretch>
            <a:fillRect/>
          </a:stretch>
        </p:blipFill>
        <p:spPr>
          <a:xfrm>
            <a:off x="2515850" y="894525"/>
            <a:ext cx="3852851" cy="2220150"/>
          </a:xfrm>
          <a:prstGeom prst="rect">
            <a:avLst/>
          </a:prstGeom>
          <a:noFill/>
          <a:ln>
            <a:noFill/>
          </a:ln>
        </p:spPr>
      </p:pic>
      <p:sp>
        <p:nvSpPr>
          <p:cNvPr id="220" name="Google Shape;220;p40"/>
          <p:cNvSpPr txBox="1"/>
          <p:nvPr/>
        </p:nvSpPr>
        <p:spPr>
          <a:xfrm>
            <a:off x="1245600" y="3620050"/>
            <a:ext cx="6652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00FF00"/>
                </a:solidFill>
                <a:latin typeface="Fira Sans Extra Condensed Light"/>
                <a:ea typeface="Fira Sans Extra Condensed Light"/>
                <a:cs typeface="Fira Sans Extra Condensed Light"/>
                <a:sym typeface="Fira Sans Extra Condensed Light"/>
              </a:rPr>
              <a:t>SUCCEEDED:</a:t>
            </a:r>
            <a:r>
              <a:rPr lang="en">
                <a:solidFill>
                  <a:srgbClr val="FFFFFF"/>
                </a:solidFill>
                <a:latin typeface="Fira Sans Extra Condensed Light"/>
                <a:ea typeface="Fira Sans Extra Condensed Light"/>
                <a:cs typeface="Fira Sans Extra Condensed Light"/>
                <a:sym typeface="Fira Sans Extra Condensed Light"/>
              </a:rPr>
              <a:t> The algorithm found the longest cycle with randomly picking one of the vertices and looked at its neighbours, because of the initial vertex it found correctly.</a:t>
            </a:r>
            <a:endParaRPr sz="13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3F3F3"/>
                </a:solidFill>
              </a:rPr>
              <a:t>CONTENT</a:t>
            </a:r>
            <a:endParaRPr sz="3000">
              <a:solidFill>
                <a:srgbClr val="F3F3F3"/>
              </a:solidFill>
            </a:endParaRPr>
          </a:p>
        </p:txBody>
      </p:sp>
      <p:sp>
        <p:nvSpPr>
          <p:cNvPr id="105" name="Google Shape;105;p23"/>
          <p:cNvSpPr txBox="1"/>
          <p:nvPr>
            <p:ph idx="1" type="body"/>
          </p:nvPr>
        </p:nvSpPr>
        <p:spPr>
          <a:xfrm>
            <a:off x="720000" y="1152475"/>
            <a:ext cx="7704000" cy="3606000"/>
          </a:xfrm>
          <a:prstGeom prst="rect">
            <a:avLst/>
          </a:prstGeom>
          <a:solidFill>
            <a:srgbClr val="0C343D">
              <a:alpha val="56699"/>
            </a:srgbClr>
          </a:solidFill>
        </p:spPr>
        <p:txBody>
          <a:bodyPr anchorCtr="0" anchor="t" bIns="91425" lIns="234000" spcFirstLastPara="1" rIns="234000" wrap="square" tIns="234000">
            <a:noAutofit/>
          </a:bodyPr>
          <a:lstStyle/>
          <a:p>
            <a:pPr indent="-342900" lvl="0" marL="457200" rtl="0" algn="l">
              <a:lnSpc>
                <a:spcPct val="200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PROBLEM DESCRIPTION</a:t>
            </a:r>
            <a:endParaRPr sz="1800">
              <a:solidFill>
                <a:srgbClr val="FFFFFF"/>
              </a:solidFill>
              <a:latin typeface="Arial"/>
              <a:ea typeface="Arial"/>
              <a:cs typeface="Arial"/>
              <a:sym typeface="Arial"/>
            </a:endParaRPr>
          </a:p>
          <a:p>
            <a:pPr indent="-342900" lvl="0" marL="457200" rtl="0" algn="l">
              <a:lnSpc>
                <a:spcPct val="200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ALGORITHM DESCRIPTION</a:t>
            </a:r>
            <a:endParaRPr sz="1800">
              <a:solidFill>
                <a:srgbClr val="FFFFFF"/>
              </a:solidFill>
              <a:latin typeface="Arial"/>
              <a:ea typeface="Arial"/>
              <a:cs typeface="Arial"/>
              <a:sym typeface="Arial"/>
            </a:endParaRPr>
          </a:p>
          <a:p>
            <a:pPr indent="-342900" lvl="0" marL="457200" rtl="0" algn="l">
              <a:lnSpc>
                <a:spcPct val="200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ALGORITHM ANALYSIS</a:t>
            </a:r>
            <a:endParaRPr sz="1800">
              <a:solidFill>
                <a:srgbClr val="FFFFFF"/>
              </a:solidFill>
              <a:latin typeface="Arial"/>
              <a:ea typeface="Arial"/>
              <a:cs typeface="Arial"/>
              <a:sym typeface="Arial"/>
            </a:endParaRPr>
          </a:p>
          <a:p>
            <a:pPr indent="-342900" lvl="0" marL="457200" rtl="0" algn="l">
              <a:lnSpc>
                <a:spcPct val="200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EXPERIMENTAL ANALYSIS</a:t>
            </a:r>
            <a:endParaRPr sz="1800">
              <a:solidFill>
                <a:srgbClr val="FFFFFF"/>
              </a:solidFill>
              <a:latin typeface="Arial"/>
              <a:ea typeface="Arial"/>
              <a:cs typeface="Arial"/>
              <a:sym typeface="Arial"/>
            </a:endParaRPr>
          </a:p>
          <a:p>
            <a:pPr indent="-342900" lvl="0" marL="457200" rtl="0" algn="l">
              <a:lnSpc>
                <a:spcPct val="200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TESTING</a:t>
            </a:r>
            <a:endParaRPr sz="1800">
              <a:solidFill>
                <a:srgbClr val="FFFFFF"/>
              </a:solidFill>
              <a:latin typeface="Arial"/>
              <a:ea typeface="Arial"/>
              <a:cs typeface="Arial"/>
              <a:sym typeface="Arial"/>
            </a:endParaRPr>
          </a:p>
          <a:p>
            <a:pPr indent="-342900" lvl="0" marL="457200" rtl="0" algn="l">
              <a:lnSpc>
                <a:spcPct val="200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DISCUSSION</a:t>
            </a:r>
            <a:endParaRPr sz="1800">
              <a:solidFill>
                <a:srgbClr val="FFFFFF"/>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solidFill>
                <a:srgbClr val="F3F3F3"/>
              </a:solidFill>
            </a:endParaRPr>
          </a:p>
          <a:p>
            <a:pPr indent="0" lvl="0" marL="0" rtl="0" algn="l">
              <a:spcBef>
                <a:spcPts val="1600"/>
              </a:spcBef>
              <a:spcAft>
                <a:spcPts val="1600"/>
              </a:spcAft>
              <a:buNone/>
            </a:pPr>
            <a:r>
              <a:t/>
            </a:r>
            <a:endParaRPr>
              <a:solidFill>
                <a:srgbClr val="F3F3F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pic>
        <p:nvPicPr>
          <p:cNvPr id="225" name="Google Shape;225;p41"/>
          <p:cNvPicPr preferRelativeResize="0"/>
          <p:nvPr/>
        </p:nvPicPr>
        <p:blipFill>
          <a:blip r:embed="rId4">
            <a:alphaModFix/>
          </a:blip>
          <a:stretch>
            <a:fillRect/>
          </a:stretch>
        </p:blipFill>
        <p:spPr>
          <a:xfrm>
            <a:off x="1297625" y="785275"/>
            <a:ext cx="3067050" cy="1943100"/>
          </a:xfrm>
          <a:prstGeom prst="rect">
            <a:avLst/>
          </a:prstGeom>
          <a:noFill/>
          <a:ln>
            <a:noFill/>
          </a:ln>
        </p:spPr>
      </p:pic>
      <p:pic>
        <p:nvPicPr>
          <p:cNvPr id="226" name="Google Shape;226;p41"/>
          <p:cNvPicPr preferRelativeResize="0"/>
          <p:nvPr/>
        </p:nvPicPr>
        <p:blipFill>
          <a:blip r:embed="rId5">
            <a:alphaModFix/>
          </a:blip>
          <a:stretch>
            <a:fillRect/>
          </a:stretch>
        </p:blipFill>
        <p:spPr>
          <a:xfrm>
            <a:off x="5109800" y="785275"/>
            <a:ext cx="2771775" cy="1866900"/>
          </a:xfrm>
          <a:prstGeom prst="rect">
            <a:avLst/>
          </a:prstGeom>
          <a:noFill/>
          <a:ln>
            <a:noFill/>
          </a:ln>
        </p:spPr>
      </p:pic>
      <p:sp>
        <p:nvSpPr>
          <p:cNvPr id="227" name="Google Shape;227;p41"/>
          <p:cNvSpPr txBox="1"/>
          <p:nvPr/>
        </p:nvSpPr>
        <p:spPr>
          <a:xfrm>
            <a:off x="1341575" y="3249950"/>
            <a:ext cx="6540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0000"/>
                </a:solidFill>
              </a:rPr>
              <a:t>FAILED: </a:t>
            </a:r>
            <a:r>
              <a:rPr lang="en" sz="1300">
                <a:solidFill>
                  <a:srgbClr val="FFFFFF"/>
                </a:solidFill>
              </a:rPr>
              <a:t>Graph(1) represents the cycle but not the longest one with 3 vertices. In the improveCycle part, we find the vertex E, then add it to the cycle that we had in Graph(1). But also this graph(2) is not the longest one since we cannot add B. </a:t>
            </a:r>
            <a:endParaRPr sz="13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42"/>
          <p:cNvSpPr txBox="1"/>
          <p:nvPr/>
        </p:nvSpPr>
        <p:spPr>
          <a:xfrm>
            <a:off x="662775" y="667725"/>
            <a:ext cx="657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FFFFF"/>
                </a:solidFill>
                <a:latin typeface="Rajdhani"/>
                <a:ea typeface="Rajdhani"/>
                <a:cs typeface="Rajdhani"/>
                <a:sym typeface="Rajdhani"/>
              </a:rPr>
              <a:t>DISCUSSION</a:t>
            </a:r>
            <a:endParaRPr b="1" sz="3000">
              <a:solidFill>
                <a:srgbClr val="FFFFFF"/>
              </a:solidFill>
              <a:latin typeface="Rajdhani"/>
              <a:ea typeface="Rajdhani"/>
              <a:cs typeface="Rajdhani"/>
              <a:sym typeface="Rajdhani"/>
            </a:endParaRPr>
          </a:p>
        </p:txBody>
      </p:sp>
      <p:sp>
        <p:nvSpPr>
          <p:cNvPr id="233" name="Google Shape;233;p42"/>
          <p:cNvSpPr txBox="1"/>
          <p:nvPr/>
        </p:nvSpPr>
        <p:spPr>
          <a:xfrm>
            <a:off x="1295925" y="1858475"/>
            <a:ext cx="64092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Not always gives longest cycle</a:t>
            </a:r>
            <a:endParaRPr sz="1600">
              <a:solidFill>
                <a:srgbClr val="FFFFFF"/>
              </a:solidFill>
              <a:latin typeface="Fira Sans Condensed Light"/>
              <a:ea typeface="Fira Sans Condensed Light"/>
              <a:cs typeface="Fira Sans Condensed Light"/>
              <a:sym typeface="Fira Sans Condensed Light"/>
            </a:endParaRPr>
          </a:p>
          <a:p>
            <a:pPr indent="-330200" lvl="0" marL="457200" rtl="0" algn="l">
              <a:lnSpc>
                <a:spcPct val="200000"/>
              </a:lnSpc>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Complexity O(V^2+VE), dfs + improvement</a:t>
            </a:r>
            <a:endParaRPr sz="1600">
              <a:solidFill>
                <a:srgbClr val="FFFFFF"/>
              </a:solidFill>
              <a:latin typeface="Fira Sans Condensed Light"/>
              <a:ea typeface="Fira Sans Condensed Light"/>
              <a:cs typeface="Fira Sans Condensed Light"/>
              <a:sym typeface="Fira Sans Condensed Light"/>
            </a:endParaRPr>
          </a:p>
          <a:p>
            <a:pPr indent="-330200" lvl="0" marL="457200" rtl="0" algn="l">
              <a:lnSpc>
                <a:spcPct val="200000"/>
              </a:lnSpc>
              <a:spcBef>
                <a:spcPts val="0"/>
              </a:spcBef>
              <a:spcAft>
                <a:spcPts val="0"/>
              </a:spcAft>
              <a:buClr>
                <a:srgbClr val="FFFFFF"/>
              </a:buClr>
              <a:buSzPts val="16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Correctness decreases when V,E increases (average 20%)</a:t>
            </a:r>
            <a:endParaRPr sz="1600">
              <a:solidFill>
                <a:srgbClr val="FFFFFF"/>
              </a:solidFill>
              <a:latin typeface="Fira Sans Condensed Light"/>
              <a:ea typeface="Fira Sans Condensed Light"/>
              <a:cs typeface="Fira Sans Condensed Light"/>
              <a:sym typeface="Fira Sans Condensed Light"/>
            </a:endParaRPr>
          </a:p>
          <a:p>
            <a:pPr indent="-317500" lvl="0" marL="457200" rtl="0" algn="l">
              <a:lnSpc>
                <a:spcPct val="200000"/>
              </a:lnSpc>
              <a:spcBef>
                <a:spcPts val="0"/>
              </a:spcBef>
              <a:spcAft>
                <a:spcPts val="0"/>
              </a:spcAft>
              <a:buClr>
                <a:srgbClr val="FFFFFF"/>
              </a:buClr>
              <a:buSzPts val="1400"/>
              <a:buFont typeface="Fira Sans Condensed Light"/>
              <a:buChar char="●"/>
            </a:pPr>
            <a:r>
              <a:rPr lang="en" sz="1600">
                <a:solidFill>
                  <a:srgbClr val="FFFFFF"/>
                </a:solidFill>
                <a:latin typeface="Fira Sans Condensed Light"/>
                <a:ea typeface="Fira Sans Condensed Light"/>
                <a:cs typeface="Fira Sans Condensed Light"/>
                <a:sym typeface="Fira Sans Condensed Light"/>
              </a:rPr>
              <a:t>Ratio bound </a:t>
            </a:r>
            <a:r>
              <a:rPr lang="en">
                <a:solidFill>
                  <a:srgbClr val="FFFFFF"/>
                </a:solidFill>
              </a:rPr>
              <a:t>AVG(Size(Exact Solution) / Size(Heuristic Solution))</a:t>
            </a:r>
            <a:endParaRPr sz="16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43"/>
          <p:cNvSpPr txBox="1"/>
          <p:nvPr>
            <p:ph idx="4" type="title"/>
          </p:nvPr>
        </p:nvSpPr>
        <p:spPr>
          <a:xfrm>
            <a:off x="793625" y="1677675"/>
            <a:ext cx="7761000" cy="10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Thank you for </a:t>
            </a:r>
            <a:r>
              <a:rPr lang="en" sz="3400"/>
              <a:t>listening</a:t>
            </a:r>
            <a:r>
              <a:rPr lang="en" sz="3400"/>
              <a:t> :)</a:t>
            </a:r>
            <a:endParaRPr sz="3400"/>
          </a:p>
        </p:txBody>
      </p:sp>
      <p:pic>
        <p:nvPicPr>
          <p:cNvPr id="239" name="Google Shape;239;p43"/>
          <p:cNvPicPr preferRelativeResize="0"/>
          <p:nvPr/>
        </p:nvPicPr>
        <p:blipFill>
          <a:blip r:embed="rId4">
            <a:alphaModFix/>
          </a:blip>
          <a:stretch>
            <a:fillRect/>
          </a:stretch>
        </p:blipFill>
        <p:spPr>
          <a:xfrm>
            <a:off x="152400" y="201325"/>
            <a:ext cx="2146425" cy="2146425"/>
          </a:xfrm>
          <a:prstGeom prst="rect">
            <a:avLst/>
          </a:prstGeom>
          <a:noFill/>
          <a:ln>
            <a:noFill/>
          </a:ln>
        </p:spPr>
      </p:pic>
      <p:pic>
        <p:nvPicPr>
          <p:cNvPr id="240" name="Google Shape;240;p43"/>
          <p:cNvPicPr preferRelativeResize="0"/>
          <p:nvPr/>
        </p:nvPicPr>
        <p:blipFill>
          <a:blip r:embed="rId5">
            <a:alphaModFix/>
          </a:blip>
          <a:stretch>
            <a:fillRect/>
          </a:stretch>
        </p:blipFill>
        <p:spPr>
          <a:xfrm>
            <a:off x="6279400" y="2761475"/>
            <a:ext cx="2487123" cy="2035826"/>
          </a:xfrm>
          <a:prstGeom prst="rect">
            <a:avLst/>
          </a:prstGeom>
          <a:noFill/>
          <a:ln>
            <a:noFill/>
          </a:ln>
          <a:effectLst>
            <a:outerShdw blurRad="57150" rotWithShape="0" algn="bl" dir="5400000" dist="19050">
              <a:srgbClr val="000000">
                <a:alpha val="52000"/>
              </a:srgbClr>
            </a:outerShdw>
            <a:reflection blurRad="0" dir="0" dist="0" endA="0" endPos="30000" fadeDir="5400012" kx="0" rotWithShape="0" algn="bl" stA="0" stPos="0" sy="-100000" ky="0"/>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4"/>
          <p:cNvSpPr txBox="1"/>
          <p:nvPr>
            <p:ph type="title"/>
          </p:nvPr>
        </p:nvSpPr>
        <p:spPr>
          <a:xfrm>
            <a:off x="1174050" y="433200"/>
            <a:ext cx="6110100" cy="560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PROBLEM DESCRIPTION</a:t>
            </a:r>
            <a:endParaRPr/>
          </a:p>
        </p:txBody>
      </p:sp>
      <p:sp>
        <p:nvSpPr>
          <p:cNvPr id="111" name="Google Shape;111;p24"/>
          <p:cNvSpPr txBox="1"/>
          <p:nvPr/>
        </p:nvSpPr>
        <p:spPr>
          <a:xfrm>
            <a:off x="2879250" y="1355750"/>
            <a:ext cx="83700" cy="9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12" name="Google Shape;112;p24"/>
          <p:cNvSpPr txBox="1"/>
          <p:nvPr/>
        </p:nvSpPr>
        <p:spPr>
          <a:xfrm>
            <a:off x="335450" y="1257925"/>
            <a:ext cx="73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13" name="Google Shape;113;p24"/>
          <p:cNvSpPr txBox="1"/>
          <p:nvPr/>
        </p:nvSpPr>
        <p:spPr>
          <a:xfrm>
            <a:off x="335450" y="1509750"/>
            <a:ext cx="45843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Longest Circuit in undirected graph is cycle of maximum length that contains the maximum number of vertices.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An n-node undirected graph G(V,E) where V is the set of n vertices V = {v1,v2,v3….,vn} E is the set of m edges. </a:t>
            </a:r>
            <a:endParaRPr>
              <a:solidFill>
                <a:srgbClr val="FFFFFF"/>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The problem is to find the longest path from u to u with the maximum edge length.</a:t>
            </a:r>
            <a:endParaRPr>
              <a:solidFill>
                <a:srgbClr val="FFFFFF"/>
              </a:solidFill>
              <a:latin typeface="Fira Sans Condensed Light"/>
              <a:ea typeface="Fira Sans Condensed Light"/>
              <a:cs typeface="Fira Sans Condensed Light"/>
              <a:sym typeface="Fira Sans Condensed Light"/>
            </a:endParaRPr>
          </a:p>
        </p:txBody>
      </p:sp>
      <p:pic>
        <p:nvPicPr>
          <p:cNvPr id="114" name="Google Shape;114;p24"/>
          <p:cNvPicPr preferRelativeResize="0"/>
          <p:nvPr/>
        </p:nvPicPr>
        <p:blipFill>
          <a:blip r:embed="rId4">
            <a:alphaModFix/>
          </a:blip>
          <a:stretch>
            <a:fillRect/>
          </a:stretch>
        </p:blipFill>
        <p:spPr>
          <a:xfrm>
            <a:off x="5919900" y="2768875"/>
            <a:ext cx="2190750" cy="1314450"/>
          </a:xfrm>
          <a:prstGeom prst="rect">
            <a:avLst/>
          </a:prstGeom>
          <a:noFill/>
          <a:ln>
            <a:noFill/>
          </a:ln>
        </p:spPr>
      </p:pic>
      <p:pic>
        <p:nvPicPr>
          <p:cNvPr id="115" name="Google Shape;115;p24"/>
          <p:cNvPicPr preferRelativeResize="0"/>
          <p:nvPr/>
        </p:nvPicPr>
        <p:blipFill>
          <a:blip r:embed="rId5">
            <a:alphaModFix/>
          </a:blip>
          <a:stretch>
            <a:fillRect/>
          </a:stretch>
        </p:blipFill>
        <p:spPr>
          <a:xfrm>
            <a:off x="5327450" y="587800"/>
            <a:ext cx="3375650" cy="1740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pic>
        <p:nvPicPr>
          <p:cNvPr id="120" name="Google Shape;120;p25"/>
          <p:cNvPicPr preferRelativeResize="0"/>
          <p:nvPr/>
        </p:nvPicPr>
        <p:blipFill>
          <a:blip r:embed="rId4">
            <a:alphaModFix/>
          </a:blip>
          <a:stretch>
            <a:fillRect/>
          </a:stretch>
        </p:blipFill>
        <p:spPr>
          <a:xfrm>
            <a:off x="5898175" y="1271900"/>
            <a:ext cx="3102525" cy="2179300"/>
          </a:xfrm>
          <a:prstGeom prst="rect">
            <a:avLst/>
          </a:prstGeom>
          <a:noFill/>
          <a:ln>
            <a:noFill/>
          </a:ln>
        </p:spPr>
      </p:pic>
      <p:sp>
        <p:nvSpPr>
          <p:cNvPr id="121" name="Google Shape;121;p25"/>
          <p:cNvSpPr txBox="1"/>
          <p:nvPr/>
        </p:nvSpPr>
        <p:spPr>
          <a:xfrm>
            <a:off x="838625" y="265550"/>
            <a:ext cx="661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Fira Sans Condensed"/>
                <a:ea typeface="Fira Sans Condensed"/>
                <a:cs typeface="Fira Sans Condensed"/>
                <a:sym typeface="Fira Sans Condensed"/>
              </a:rPr>
              <a:t>Application of Longest Circuit in Everyday Life</a:t>
            </a:r>
            <a:r>
              <a:rPr b="1" lang="en">
                <a:solidFill>
                  <a:srgbClr val="FFFFFF"/>
                </a:solidFill>
                <a:latin typeface="Fira Sans Condensed"/>
                <a:ea typeface="Fira Sans Condensed"/>
                <a:cs typeface="Fira Sans Condensed"/>
                <a:sym typeface="Fira Sans Condensed"/>
              </a:rPr>
              <a:t> </a:t>
            </a:r>
            <a:endParaRPr b="1">
              <a:solidFill>
                <a:srgbClr val="FFFFFF"/>
              </a:solidFill>
              <a:latin typeface="Fira Sans Condensed"/>
              <a:ea typeface="Fira Sans Condensed"/>
              <a:cs typeface="Fira Sans Condensed"/>
              <a:sym typeface="Fira Sans Condensed"/>
            </a:endParaRPr>
          </a:p>
        </p:txBody>
      </p:sp>
      <p:sp>
        <p:nvSpPr>
          <p:cNvPr id="122" name="Google Shape;122;p25"/>
          <p:cNvSpPr txBox="1"/>
          <p:nvPr/>
        </p:nvSpPr>
        <p:spPr>
          <a:xfrm>
            <a:off x="307500" y="964400"/>
            <a:ext cx="5339100" cy="2616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317500" lvl="0" marL="457200" rtl="0" algn="l">
              <a:lnSpc>
                <a:spcPct val="150000"/>
              </a:lnSpc>
              <a:spcBef>
                <a:spcPts val="0"/>
              </a:spcBef>
              <a:spcAft>
                <a:spcPts val="0"/>
              </a:spcAft>
              <a:buClr>
                <a:srgbClr val="FFFFFF"/>
              </a:buClr>
              <a:buSzPts val="1400"/>
              <a:buFont typeface="Fira Sans Condensed Light"/>
              <a:buChar char="●"/>
            </a:pPr>
            <a:r>
              <a:rPr lang="en">
                <a:solidFill>
                  <a:srgbClr val="FFFFFF"/>
                </a:solidFill>
                <a:latin typeface="Fira Sans Condensed Light"/>
                <a:ea typeface="Fira Sans Condensed Light"/>
                <a:cs typeface="Fira Sans Condensed Light"/>
                <a:sym typeface="Fira Sans Condensed Light"/>
              </a:rPr>
              <a:t>Nowadays, with the increasing amount of data, has become more </a:t>
            </a:r>
            <a:endParaRPr>
              <a:solidFill>
                <a:srgbClr val="FFFFFF"/>
              </a:solidFill>
              <a:latin typeface="Fira Sans Condensed Light"/>
              <a:ea typeface="Fira Sans Condensed Light"/>
              <a:cs typeface="Fira Sans Condensed Light"/>
              <a:sym typeface="Fira Sans Condensed Light"/>
            </a:endParaRPr>
          </a:p>
          <a:p>
            <a:pPr indent="0" lvl="0" marL="457200" rtl="0" algn="l">
              <a:lnSpc>
                <a:spcPct val="150000"/>
              </a:lnSpc>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complicated.</a:t>
            </a:r>
            <a:endParaRPr>
              <a:solidFill>
                <a:srgbClr val="FFFFFF"/>
              </a:solidFill>
              <a:latin typeface="Fira Sans Condensed Light"/>
              <a:ea typeface="Fira Sans Condensed Light"/>
              <a:cs typeface="Fira Sans Condensed Light"/>
              <a:sym typeface="Fira Sans Condensed Light"/>
            </a:endParaRPr>
          </a:p>
          <a:p>
            <a:pPr indent="0" lvl="0" marL="457200" rtl="0" algn="l">
              <a:lnSpc>
                <a:spcPct val="150000"/>
              </a:lnSpc>
              <a:spcBef>
                <a:spcPts val="0"/>
              </a:spcBef>
              <a:spcAft>
                <a:spcPts val="0"/>
              </a:spcAft>
              <a:buNone/>
            </a:pPr>
            <a:r>
              <a:t/>
            </a:r>
            <a:endParaRPr sz="1200">
              <a:solidFill>
                <a:srgbClr val="FFFFFF"/>
              </a:solidFill>
              <a:latin typeface="Fira Sans Extra Condensed Light"/>
              <a:ea typeface="Fira Sans Extra Condensed Light"/>
              <a:cs typeface="Fira Sans Extra Condensed Light"/>
              <a:sym typeface="Fira Sans Extra Condensed Light"/>
            </a:endParaRPr>
          </a:p>
          <a:p>
            <a:pPr indent="-317500" lvl="0" marL="457200" rtl="0" algn="l">
              <a:lnSpc>
                <a:spcPct val="150000"/>
              </a:lnSpc>
              <a:spcBef>
                <a:spcPts val="0"/>
              </a:spcBef>
              <a:spcAft>
                <a:spcPts val="0"/>
              </a:spcAft>
              <a:buClr>
                <a:srgbClr val="FFFFFF"/>
              </a:buClr>
              <a:buSzPts val="1400"/>
              <a:buFont typeface="Fira Sans Extra Condensed Light"/>
              <a:buChar char="●"/>
            </a:pPr>
            <a:r>
              <a:rPr lang="en">
                <a:solidFill>
                  <a:srgbClr val="FFFFFF"/>
                </a:solidFill>
                <a:latin typeface="Fira Sans Extra Condensed Light"/>
                <a:ea typeface="Fira Sans Extra Condensed Light"/>
                <a:cs typeface="Fira Sans Extra Condensed Light"/>
                <a:sym typeface="Fira Sans Extra Condensed Light"/>
              </a:rPr>
              <a:t>To give an example of the areas where they are used, they become significant in numerous real-world applications especially in complex networks including analysis of social networks or bioinformatics.</a:t>
            </a:r>
            <a:endParaRPr>
              <a:solidFill>
                <a:srgbClr val="FFFFFF"/>
              </a:solidFill>
              <a:latin typeface="Fira Sans Extra Condensed Light"/>
              <a:ea typeface="Fira Sans Extra Condensed Light"/>
              <a:cs typeface="Fira Sans Extra Condensed Light"/>
              <a:sym typeface="Fira Sans Extra Condensed Light"/>
            </a:endParaRPr>
          </a:p>
          <a:p>
            <a:pPr indent="0" lvl="0" marL="0" rtl="0" algn="l">
              <a:lnSpc>
                <a:spcPct val="150000"/>
              </a:lnSpc>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6"/>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NP-Completeness</a:t>
            </a:r>
            <a:endParaRPr sz="3000">
              <a:solidFill>
                <a:srgbClr val="F3F3F3"/>
              </a:solidFill>
            </a:endParaRPr>
          </a:p>
        </p:txBody>
      </p:sp>
      <p:sp>
        <p:nvSpPr>
          <p:cNvPr id="128" name="Google Shape;128;p26"/>
          <p:cNvSpPr txBox="1"/>
          <p:nvPr/>
        </p:nvSpPr>
        <p:spPr>
          <a:xfrm>
            <a:off x="663250" y="1824700"/>
            <a:ext cx="4451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Longest Circuit is a NP-complete problem.</a:t>
            </a:r>
            <a:endParaRPr sz="15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Longest Circuit is a reduction of the Hamiltonian Cycle problem.</a:t>
            </a:r>
            <a:endParaRPr sz="15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solidFill>
                <a:srgbClr val="FFFFFF"/>
              </a:solidFill>
              <a:latin typeface="Fira Sans Condensed Light"/>
              <a:ea typeface="Fira Sans Condensed Light"/>
              <a:cs typeface="Fira Sans Condensed Light"/>
              <a:sym typeface="Fira Sans Condensed Light"/>
            </a:endParaRPr>
          </a:p>
        </p:txBody>
      </p:sp>
      <p:pic>
        <p:nvPicPr>
          <p:cNvPr id="129" name="Google Shape;129;p26"/>
          <p:cNvPicPr preferRelativeResize="0"/>
          <p:nvPr/>
        </p:nvPicPr>
        <p:blipFill>
          <a:blip r:embed="rId4">
            <a:alphaModFix/>
          </a:blip>
          <a:stretch>
            <a:fillRect/>
          </a:stretch>
        </p:blipFill>
        <p:spPr>
          <a:xfrm>
            <a:off x="5299800" y="1843725"/>
            <a:ext cx="3124200" cy="2224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7"/>
          <p:cNvSpPr txBox="1"/>
          <p:nvPr>
            <p:ph type="title"/>
          </p:nvPr>
        </p:nvSpPr>
        <p:spPr>
          <a:xfrm>
            <a:off x="720100" y="943225"/>
            <a:ext cx="7649700" cy="37686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b="0" sz="1200">
              <a:solidFill>
                <a:srgbClr val="000000"/>
              </a:solidFill>
              <a:highlight>
                <a:srgbClr val="FFFFFF"/>
              </a:highlight>
              <a:latin typeface="Arial"/>
              <a:ea typeface="Arial"/>
              <a:cs typeface="Arial"/>
              <a:sym typeface="Arial"/>
            </a:endParaRPr>
          </a:p>
          <a:p>
            <a:pPr indent="0" lvl="0" marL="457200" rtl="0" algn="l">
              <a:lnSpc>
                <a:spcPct val="200000"/>
              </a:lnSpc>
              <a:spcBef>
                <a:spcPts val="3600"/>
              </a:spcBef>
              <a:spcAft>
                <a:spcPts val="0"/>
              </a:spcAft>
              <a:buNone/>
            </a:pPr>
            <a:r>
              <a:t/>
            </a:r>
            <a:endParaRPr b="0" sz="1200">
              <a:solidFill>
                <a:srgbClr val="FFFFFF"/>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0" sz="1400">
              <a:latin typeface="Fira Sans Extra Condensed"/>
              <a:ea typeface="Fira Sans Extra Condensed"/>
              <a:cs typeface="Fira Sans Extra Condensed"/>
              <a:sym typeface="Fira Sans Extra Condensed"/>
            </a:endParaRPr>
          </a:p>
        </p:txBody>
      </p:sp>
      <p:sp>
        <p:nvSpPr>
          <p:cNvPr id="135" name="Google Shape;135;p27"/>
          <p:cNvSpPr txBox="1"/>
          <p:nvPr/>
        </p:nvSpPr>
        <p:spPr>
          <a:xfrm>
            <a:off x="278775" y="297150"/>
            <a:ext cx="834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Fira Sans Condensed"/>
                <a:ea typeface="Fira Sans Condensed"/>
                <a:cs typeface="Fira Sans Condensed"/>
                <a:sym typeface="Fira Sans Condensed"/>
              </a:rPr>
              <a:t>ALGORITHM DESCRIPTION</a:t>
            </a:r>
            <a:endParaRPr b="1" sz="2400">
              <a:solidFill>
                <a:srgbClr val="FFFFFF"/>
              </a:solidFill>
              <a:latin typeface="Fira Sans Condensed"/>
              <a:ea typeface="Fira Sans Condensed"/>
              <a:cs typeface="Fira Sans Condensed"/>
              <a:sym typeface="Fira Sans Condensed"/>
            </a:endParaRPr>
          </a:p>
        </p:txBody>
      </p:sp>
      <p:pic>
        <p:nvPicPr>
          <p:cNvPr id="136" name="Google Shape;136;p27"/>
          <p:cNvPicPr preferRelativeResize="0"/>
          <p:nvPr/>
        </p:nvPicPr>
        <p:blipFill>
          <a:blip r:embed="rId4">
            <a:alphaModFix/>
          </a:blip>
          <a:stretch>
            <a:fillRect/>
          </a:stretch>
        </p:blipFill>
        <p:spPr>
          <a:xfrm>
            <a:off x="1524050" y="1645450"/>
            <a:ext cx="5943600" cy="209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8"/>
          <p:cNvPicPr preferRelativeResize="0"/>
          <p:nvPr/>
        </p:nvPicPr>
        <p:blipFill>
          <a:blip r:embed="rId3">
            <a:alphaModFix/>
          </a:blip>
          <a:stretch>
            <a:fillRect/>
          </a:stretch>
        </p:blipFill>
        <p:spPr>
          <a:xfrm>
            <a:off x="2036100" y="1122075"/>
            <a:ext cx="4976026" cy="3070150"/>
          </a:xfrm>
          <a:prstGeom prst="rect">
            <a:avLst/>
          </a:prstGeom>
          <a:noFill/>
          <a:ln>
            <a:noFill/>
          </a:ln>
        </p:spPr>
      </p:pic>
      <p:sp>
        <p:nvSpPr>
          <p:cNvPr id="142" name="Google Shape;142;p28"/>
          <p:cNvSpPr txBox="1"/>
          <p:nvPr/>
        </p:nvSpPr>
        <p:spPr>
          <a:xfrm>
            <a:off x="566000" y="339600"/>
            <a:ext cx="503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Fira Sans Condensed"/>
                <a:ea typeface="Fira Sans Condensed"/>
                <a:cs typeface="Fira Sans Condensed"/>
                <a:sym typeface="Fira Sans Condensed"/>
              </a:rPr>
              <a:t>ALGORITHM DESCRIPTION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9"/>
          <p:cNvPicPr preferRelativeResize="0"/>
          <p:nvPr/>
        </p:nvPicPr>
        <p:blipFill>
          <a:blip r:embed="rId3">
            <a:alphaModFix/>
          </a:blip>
          <a:stretch>
            <a:fillRect/>
          </a:stretch>
        </p:blipFill>
        <p:spPr>
          <a:xfrm>
            <a:off x="1484587" y="1175377"/>
            <a:ext cx="6174825" cy="2523375"/>
          </a:xfrm>
          <a:prstGeom prst="rect">
            <a:avLst/>
          </a:prstGeom>
          <a:noFill/>
          <a:ln>
            <a:noFill/>
          </a:ln>
        </p:spPr>
      </p:pic>
      <p:sp>
        <p:nvSpPr>
          <p:cNvPr id="148" name="Google Shape;148;p29"/>
          <p:cNvSpPr txBox="1"/>
          <p:nvPr/>
        </p:nvSpPr>
        <p:spPr>
          <a:xfrm>
            <a:off x="608450" y="410350"/>
            <a:ext cx="503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Fira Sans Condensed"/>
                <a:ea typeface="Fira Sans Condensed"/>
                <a:cs typeface="Fira Sans Condensed"/>
                <a:sym typeface="Fira Sans Condensed"/>
              </a:rPr>
              <a:t>ALGORITHM DESCRIPTION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30"/>
          <p:cNvSpPr txBox="1"/>
          <p:nvPr>
            <p:ph type="title"/>
          </p:nvPr>
        </p:nvSpPr>
        <p:spPr>
          <a:xfrm>
            <a:off x="304225" y="434150"/>
            <a:ext cx="3466800" cy="61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Fira Sans Extra Condensed"/>
                <a:ea typeface="Fira Sans Extra Condensed"/>
                <a:cs typeface="Fira Sans Extra Condensed"/>
                <a:sym typeface="Fira Sans Extra Condensed"/>
              </a:rPr>
              <a:t>ALGORITHM ANALYSIS</a:t>
            </a:r>
            <a:endParaRPr sz="2400">
              <a:latin typeface="Fira Sans Extra Condensed"/>
              <a:ea typeface="Fira Sans Extra Condensed"/>
              <a:cs typeface="Fira Sans Extra Condensed"/>
              <a:sym typeface="Fira Sans Extra Condensed"/>
            </a:endParaRPr>
          </a:p>
        </p:txBody>
      </p:sp>
      <p:pic>
        <p:nvPicPr>
          <p:cNvPr id="154" name="Google Shape;154;p30"/>
          <p:cNvPicPr preferRelativeResize="0"/>
          <p:nvPr/>
        </p:nvPicPr>
        <p:blipFill>
          <a:blip r:embed="rId4">
            <a:alphaModFix/>
          </a:blip>
          <a:stretch>
            <a:fillRect/>
          </a:stretch>
        </p:blipFill>
        <p:spPr>
          <a:xfrm>
            <a:off x="1008475" y="1414463"/>
            <a:ext cx="5943600" cy="231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